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388" r:id="rId3"/>
    <p:sldId id="389" r:id="rId4"/>
    <p:sldId id="390" r:id="rId5"/>
    <p:sldId id="277" r:id="rId6"/>
    <p:sldId id="278" r:id="rId7"/>
    <p:sldId id="279" r:id="rId8"/>
    <p:sldId id="280" r:id="rId9"/>
    <p:sldId id="257" r:id="rId10"/>
    <p:sldId id="281" r:id="rId11"/>
    <p:sldId id="289" r:id="rId12"/>
    <p:sldId id="259" r:id="rId13"/>
    <p:sldId id="290" r:id="rId14"/>
    <p:sldId id="283" r:id="rId15"/>
    <p:sldId id="291" r:id="rId16"/>
    <p:sldId id="295" r:id="rId17"/>
    <p:sldId id="368" r:id="rId18"/>
    <p:sldId id="296" r:id="rId19"/>
    <p:sldId id="297" r:id="rId20"/>
    <p:sldId id="300" r:id="rId21"/>
    <p:sldId id="339" r:id="rId22"/>
    <p:sldId id="369" r:id="rId23"/>
    <p:sldId id="340" r:id="rId24"/>
    <p:sldId id="392" r:id="rId25"/>
    <p:sldId id="338" r:id="rId26"/>
    <p:sldId id="302" r:id="rId27"/>
    <p:sldId id="303" r:id="rId28"/>
    <p:sldId id="341" r:id="rId29"/>
    <p:sldId id="304" r:id="rId30"/>
    <p:sldId id="381" r:id="rId31"/>
    <p:sldId id="377" r:id="rId32"/>
    <p:sldId id="307" r:id="rId33"/>
    <p:sldId id="343" r:id="rId34"/>
    <p:sldId id="342" r:id="rId35"/>
    <p:sldId id="344" r:id="rId36"/>
    <p:sldId id="391" r:id="rId37"/>
    <p:sldId id="345" r:id="rId38"/>
    <p:sldId id="393" r:id="rId39"/>
    <p:sldId id="346" r:id="rId40"/>
    <p:sldId id="347" r:id="rId41"/>
    <p:sldId id="348" r:id="rId42"/>
    <p:sldId id="349" r:id="rId43"/>
    <p:sldId id="350" r:id="rId44"/>
    <p:sldId id="351" r:id="rId45"/>
    <p:sldId id="352" r:id="rId46"/>
    <p:sldId id="353" r:id="rId47"/>
    <p:sldId id="354" r:id="rId48"/>
    <p:sldId id="355" r:id="rId49"/>
    <p:sldId id="356" r:id="rId50"/>
    <p:sldId id="359" r:id="rId51"/>
    <p:sldId id="360" r:id="rId52"/>
    <p:sldId id="361" r:id="rId53"/>
    <p:sldId id="362" r:id="rId54"/>
    <p:sldId id="387" r:id="rId55"/>
    <p:sldId id="364" r:id="rId56"/>
    <p:sldId id="386" r:id="rId57"/>
    <p:sldId id="374" r:id="rId58"/>
    <p:sldId id="376" r:id="rId59"/>
    <p:sldId id="378" r:id="rId60"/>
    <p:sldId id="375" r:id="rId61"/>
    <p:sldId id="382" r:id="rId62"/>
    <p:sldId id="309" r:id="rId63"/>
    <p:sldId id="317" r:id="rId64"/>
    <p:sldId id="384" r:id="rId65"/>
    <p:sldId id="385" r:id="rId66"/>
    <p:sldId id="380" r:id="rId67"/>
    <p:sldId id="383" r:id="rId68"/>
    <p:sldId id="379" r:id="rId69"/>
    <p:sldId id="310" r:id="rId70"/>
    <p:sldId id="311" r:id="rId71"/>
    <p:sldId id="325" r:id="rId72"/>
    <p:sldId id="326" r:id="rId73"/>
    <p:sldId id="327" r:id="rId74"/>
    <p:sldId id="328" r:id="rId75"/>
    <p:sldId id="332" r:id="rId76"/>
    <p:sldId id="334" r:id="rId77"/>
    <p:sldId id="335" r:id="rId78"/>
    <p:sldId id="323" r:id="rId79"/>
    <p:sldId id="322" r:id="rId80"/>
    <p:sldId id="337" r:id="rId81"/>
    <p:sldId id="370" r:id="rId82"/>
    <p:sldId id="371" r:id="rId83"/>
    <p:sldId id="372" r:id="rId84"/>
    <p:sldId id="373" r:id="rId85"/>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smtClean="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smtClean="0"/>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smtClean="0">
                <a:solidFill>
                  <a:schemeClr val="folHlink"/>
                </a:solidFill>
                <a:latin typeface="Calibri" pitchFamily="34" charset="0"/>
              </a:rPr>
              <a:t>pc2 itam 17-9-13</a:t>
            </a:r>
            <a:endParaRPr lang="es-ES" altLang="es-MX" sz="1600" u="none" smtClean="0">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xml"/><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7.xml"/><Relationship Id="rId5" Type="http://schemas.openxmlformats.org/officeDocument/2006/relationships/image" Target="../media/image38.wmf"/><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6000" u="none">
                <a:latin typeface="Calibri" pitchFamily="34" charset="0"/>
              </a:rPr>
              <a:t>Clase 5</a:t>
            </a:r>
            <a:br>
              <a:rPr lang="es-MX" altLang="es-MX" sz="6000" u="none">
                <a:latin typeface="Calibri" pitchFamily="34" charset="0"/>
              </a:rPr>
            </a:br>
            <a:r>
              <a:rPr lang="es-MX" altLang="es-MX" sz="6000" u="none">
                <a:latin typeface="Calibri" pitchFamily="34" charset="0"/>
              </a:rPr>
              <a:t/>
            </a:r>
            <a:br>
              <a:rPr lang="es-MX" altLang="es-MX" sz="6000" u="none">
                <a:latin typeface="Calibri" pitchFamily="34" charset="0"/>
              </a:rPr>
            </a:br>
            <a:r>
              <a:rPr lang="es-MX" altLang="es-MX" sz="6000" u="none">
                <a:latin typeface="Calibri" pitchFamily="34" charset="0"/>
              </a:rPr>
              <a:t>Sistemas presidenciales</a:t>
            </a:r>
          </a:p>
          <a:p>
            <a:pPr eaLnBrk="1" hangingPunct="1">
              <a:spcBef>
                <a:spcPct val="50000"/>
              </a:spcBef>
            </a:pPr>
            <a:r>
              <a:rPr lang="es-MX" altLang="es-MX" sz="6000" u="none">
                <a:latin typeface="Calibri" pitchFamily="34" charset="0"/>
              </a:rPr>
              <a:t>EEUU</a:t>
            </a:r>
            <a:endParaRPr lang="es-ES" altLang="es-MX" sz="6000" u="none">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009900"/>
                </a:solidFill>
                <a:latin typeface="Calibri" pitchFamily="34" charset="0"/>
              </a:rPr>
              <a:t>decreto</a:t>
            </a:r>
            <a:endParaRPr lang="es-ES" altLang="es-MX" sz="3200" u="none">
              <a:solidFill>
                <a:srgbClr val="009900"/>
              </a:solidFill>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33400" y="1890713"/>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No necesariamente</a:t>
            </a:r>
            <a:r>
              <a:rPr lang="en-US" altLang="es-MX" sz="3200" u="none">
                <a:latin typeface="Calibri" pitchFamily="34" charset="0"/>
              </a:rPr>
              <a:t/>
            </a:r>
            <a:br>
              <a:rPr lang="en-US" altLang="es-MX" sz="3200" u="none">
                <a:latin typeface="Calibri" pitchFamily="34" charset="0"/>
              </a:rPr>
            </a:br>
            <a:r>
              <a:rPr lang="en-US" altLang="es-MX" sz="3200" u="none">
                <a:latin typeface="Calibri" pitchFamily="34" charset="0"/>
              </a:rPr>
              <a:t>Mecanismo mayoritario, a diferencia de la democracia representativa, no establece “filtros” (puntos de veto) para la protección de intereses minoritarios</a:t>
            </a:r>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pitchFamily="34" charset="0"/>
              </a:rPr>
              <a:t>P.ej</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Iniciativa</a:t>
            </a:r>
            <a:r>
              <a:rPr lang="en-US" altLang="es-MX" sz="3200" u="none" dirty="0">
                <a:solidFill>
                  <a:srgbClr val="FFCC66"/>
                </a:solidFill>
                <a:latin typeface="Calibri" pitchFamily="34" charset="0"/>
              </a:rPr>
              <a:t> popular </a:t>
            </a:r>
            <a:r>
              <a:rPr lang="en-US" altLang="es-MX" sz="3200" u="none" dirty="0" err="1">
                <a:solidFill>
                  <a:srgbClr val="FFCC66"/>
                </a:solidFill>
                <a:latin typeface="Calibri" pitchFamily="34" charset="0"/>
              </a:rPr>
              <a:t>enmendó</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constitución</a:t>
            </a:r>
            <a:r>
              <a:rPr lang="en-US" altLang="es-MX" sz="3200" u="none" dirty="0">
                <a:solidFill>
                  <a:srgbClr val="FFCC66"/>
                </a:solidFill>
                <a:latin typeface="Calibri" pitchFamily="34" charset="0"/>
              </a:rPr>
              <a:t> California para </a:t>
            </a:r>
            <a:r>
              <a:rPr lang="en-US" altLang="es-MX" sz="3200" u="none" dirty="0" err="1">
                <a:solidFill>
                  <a:srgbClr val="FFCC66"/>
                </a:solidFill>
                <a:latin typeface="Calibri" pitchFamily="34" charset="0"/>
              </a:rPr>
              <a:t>invalidar</a:t>
            </a:r>
            <a:r>
              <a:rPr lang="en-US" altLang="es-MX" sz="3200" u="none" dirty="0">
                <a:solidFill>
                  <a:srgbClr val="FFCC66"/>
                </a:solidFill>
                <a:latin typeface="Calibri" pitchFamily="34" charset="0"/>
              </a:rPr>
              <a:t> </a:t>
            </a:r>
            <a:r>
              <a:rPr lang="en-US" altLang="es-MX" sz="3200" u="none" dirty="0" err="1">
                <a:solidFill>
                  <a:srgbClr val="FFCC66"/>
                </a:solidFill>
                <a:latin typeface="Calibri" pitchFamily="34" charset="0"/>
              </a:rPr>
              <a:t>matrimonios</a:t>
            </a:r>
            <a:r>
              <a:rPr lang="en-US" altLang="es-MX" sz="3200" u="none" dirty="0">
                <a:solidFill>
                  <a:srgbClr val="FFCC66"/>
                </a:solidFill>
                <a:latin typeface="Calibri" pitchFamily="34" charset="0"/>
              </a:rPr>
              <a:t> gays </a:t>
            </a:r>
            <a:r>
              <a:rPr lang="en-US" altLang="es-MX" sz="3200" u="none" dirty="0" err="1">
                <a:solidFill>
                  <a:srgbClr val="FFCC66"/>
                </a:solidFill>
                <a:latin typeface="Calibri" pitchFamily="34" charset="0"/>
              </a:rPr>
              <a:t>en</a:t>
            </a:r>
            <a:r>
              <a:rPr lang="en-US" altLang="es-MX" sz="3200" u="none" dirty="0">
                <a:solidFill>
                  <a:srgbClr val="FFCC66"/>
                </a:solidFill>
                <a:latin typeface="Calibri" pitchFamily="34" charset="0"/>
              </a:rPr>
              <a:t> 2008 </a:t>
            </a:r>
            <a:r>
              <a:rPr lang="en-US" altLang="es-MX" sz="3200" u="none" dirty="0">
                <a:solidFill>
                  <a:srgbClr val="99CC00"/>
                </a:solidFill>
                <a:latin typeface="Calibri" pitchFamily="34" charset="0"/>
              </a:rPr>
              <a:t>(</a:t>
            </a:r>
            <a:r>
              <a:rPr lang="en-US" altLang="es-MX" sz="3200" u="none" dirty="0" err="1">
                <a:solidFill>
                  <a:srgbClr val="99CC00"/>
                </a:solidFill>
                <a:latin typeface="Calibri" pitchFamily="34" charset="0"/>
              </a:rPr>
              <a:t>garantía</a:t>
            </a:r>
            <a:r>
              <a:rPr lang="en-US" altLang="es-MX" sz="3200" u="none" dirty="0" smtClean="0">
                <a:solidFill>
                  <a:srgbClr val="99CC00"/>
                </a:solidFill>
                <a:latin typeface="Calibri" pitchFamily="34" charset="0"/>
              </a:rPr>
              <a:t>? SCOTUS)</a:t>
            </a:r>
            <a:r>
              <a:rPr lang="en-US" altLang="es-MX" sz="3200" u="none" dirty="0" smtClean="0">
                <a:solidFill>
                  <a:srgbClr val="FFCC66"/>
                </a:solidFill>
                <a:latin typeface="Calibri" pitchFamily="34" charset="0"/>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mejor una decisión tomada por referéndum?</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Efectos </a:t>
            </a:r>
            <a:r>
              <a:rPr lang="en-US" altLang="es-MX" sz="3200" b="1" u="none">
                <a:latin typeface="Calibri" pitchFamily="34" charset="0"/>
              </a:rPr>
              <a:t>directos</a:t>
            </a:r>
            <a:r>
              <a:rPr lang="en-US" altLang="es-MX" sz="3200" u="none">
                <a:latin typeface="Calibri" pitchFamily="34" charset="0"/>
              </a:rPr>
              <a:t> (se obtienen leyes sin intervención de la asamblea) e </a:t>
            </a:r>
            <a:r>
              <a:rPr lang="en-US" altLang="es-MX" sz="3200" b="1" u="none">
                <a:latin typeface="Calibri" pitchFamily="34" charset="0"/>
              </a:rPr>
              <a:t>indirectos</a:t>
            </a:r>
            <a:r>
              <a:rPr lang="en-US" altLang="es-MX" sz="3200" u="none">
                <a:latin typeface="Calibri" pitchFamily="34" charset="0"/>
              </a:rPr>
              <a:t> (los legisladores anticipan esto y cambian conducta)</a:t>
            </a:r>
          </a:p>
        </p:txBody>
      </p:sp>
      <p:sp>
        <p:nvSpPr>
          <p:cNvPr id="38917" name="Text Box 5"/>
          <p:cNvSpPr txBox="1">
            <a:spLocks noChangeArrowheads="1"/>
          </p:cNvSpPr>
          <p:nvPr/>
        </p:nvSpPr>
        <p:spPr bwMode="auto">
          <a:xfrm>
            <a:off x="533400" y="5211763"/>
            <a:ext cx="8153400" cy="15700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Tonos de gris: </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mal = impulsos mayoritarios</a:t>
            </a:r>
            <a:br>
              <a:rPr lang="en-US" altLang="es-MX" sz="3200" u="none">
                <a:solidFill>
                  <a:srgbClr val="FFCC66"/>
                </a:solidFill>
                <a:latin typeface="Calibri" pitchFamily="34" charset="0"/>
              </a:rPr>
            </a:br>
            <a:r>
              <a:rPr lang="en-US" altLang="es-MX" sz="3200" u="none">
                <a:solidFill>
                  <a:srgbClr val="FFCC66"/>
                </a:solidFill>
                <a:latin typeface="Calibri" pitchFamily="34" charset="0"/>
              </a:rPr>
              <a:t>bien = garantía contra “partidocracia”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Surgió la </a:t>
            </a:r>
            <a:br>
              <a:rPr lang="en-US" altLang="es-MX" sz="3200" u="none">
                <a:latin typeface="Calibri" pitchFamily="34" charset="0"/>
              </a:rPr>
            </a:br>
            <a:r>
              <a:rPr lang="en-US" altLang="es-MX" sz="3200" i="1" u="none">
                <a:latin typeface="Calibri" pitchFamily="34" charset="0"/>
              </a:rPr>
              <a:t>Confederación</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Problemas de acción colectiva amenazaban con una reconquista GB</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Acordaron que si 9+ de 13 edos la ratificaban, </a:t>
            </a:r>
            <a:br>
              <a:rPr lang="en-US" altLang="es-MX" sz="3200" u="none">
                <a:latin typeface="Calibri" pitchFamily="34" charset="0"/>
              </a:rPr>
            </a:br>
            <a:r>
              <a:rPr lang="en-US" altLang="es-MX" sz="3200" u="none">
                <a:latin typeface="Calibri" pitchFamily="34" charset="0"/>
              </a:rPr>
              <a:t>  la constitución entraría en vigor.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El Federalista</a:t>
            </a:r>
            <a:r>
              <a:rPr lang="en-US" altLang="es-MX" sz="3200" u="none">
                <a:latin typeface="Calibri" pitchFamily="34" charset="0"/>
              </a:rPr>
              <a:t> fue parte de la campaña en pro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(2) El hombre es falible, no somos ángeles. Se requieren frenos y contrapesos para contener el interés individual y de facción, protegiendo así el bien común </a:t>
            </a: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17411" name="Picture 5" descr="C:\Documents and Settings\emagar\Mis documentos\Mis imágenes\united-stat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79500"/>
            <a:ext cx="7696200" cy="548163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a:t>
            </a:r>
            <a:r>
              <a:rPr lang="es-MX" altLang="es-MX" sz="3200" u="none" dirty="0" smtClean="0">
                <a:solidFill>
                  <a:schemeClr val="tx2"/>
                </a:solidFill>
                <a:latin typeface="Calibri" pitchFamily="34" charset="0"/>
              </a:rPr>
              <a:t>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smtClean="0">
                <a:latin typeface="Calibri" pitchFamily="34" charset="0"/>
              </a:rPr>
              <a:t>Sus 136 arts. se dividen en dos partes: dogmática y orgánica</a:t>
            </a:r>
            <a:endParaRPr lang="es-ES" altLang="es-MX" sz="3200" u="none" dirty="0">
              <a:latin typeface="Calibri" pitchFamily="34" charset="0"/>
            </a:endParaRPr>
          </a:p>
        </p:txBody>
      </p:sp>
      <p:sp>
        <p:nvSpPr>
          <p:cNvPr id="4" name="Text Box 4"/>
          <p:cNvSpPr txBox="1">
            <a:spLocks noChangeArrowheads="1"/>
          </p:cNvSpPr>
          <p:nvPr/>
        </p:nvSpPr>
        <p:spPr bwMode="auto">
          <a:xfrm>
            <a:off x="868528" y="2783830"/>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smtClean="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smtClean="0">
                <a:latin typeface="Calibri" pitchFamily="34" charset="0"/>
              </a:rPr>
              <a:t>245 decretos de reforma 1921-2017</a:t>
            </a:r>
          </a:p>
          <a:p>
            <a:pPr marL="457200" indent="-457200" algn="l" eaLnBrk="1" hangingPunct="1">
              <a:spcBef>
                <a:spcPct val="50000"/>
              </a:spcBef>
              <a:buFont typeface="Arial" charset="0"/>
              <a:buChar char="•"/>
            </a:pPr>
            <a:r>
              <a:rPr lang="es-ES" altLang="es-MX" sz="3200" u="none" dirty="0">
                <a:latin typeface="Calibri" pitchFamily="34" charset="0"/>
              </a:rPr>
              <a:t>docenas</a:t>
            </a:r>
            <a:r>
              <a:rPr lang="es-ES" altLang="es-MX" sz="3200" u="none" dirty="0" smtClean="0">
                <a:latin typeface="Calibri" pitchFamily="34" charset="0"/>
              </a:rPr>
              <a:t> de reformas algunos artículos</a:t>
            </a:r>
            <a:endParaRPr lang="es-ES" altLang="es-MX" sz="3200" u="none" dirty="0">
              <a:latin typeface="Calibri" pitchFamily="34" charset="0"/>
            </a:endParaRPr>
          </a:p>
        </p:txBody>
      </p:sp>
    </p:spTree>
    <p:extLst>
      <p:ext uri="{BB962C8B-B14F-4D97-AF65-F5344CB8AC3E}">
        <p14:creationId xmlns:p14="http://schemas.microsoft.com/office/powerpoint/2010/main" val="106476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r>
                <a:rPr lang="en-US" altLang="es-MX" i="1" u="none" baseline="-25000">
                  <a:latin typeface="Calibri" pitchFamily="34" charset="0"/>
                </a:rPr>
                <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r>
                <a:rPr lang="en-US" altLang="es-MX" b="1" i="1" u="none" baseline="-25000">
                  <a:latin typeface="Calibri" pitchFamily="34" charset="0"/>
                </a:rPr>
                <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4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IFE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TRIFE</a:t>
              </a: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Tiene 14,000 empleados que trabajan para los 535 miembros electos popularmente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0" y="1628800"/>
            <a:ext cx="797024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4576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Crear y levantar impuestos, derechos, aranceles</a:t>
            </a: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Ratificar Suprema Corte (Ejecutivo-Senado) </a:t>
            </a: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Constituir tribunales debajo de SC</a:t>
            </a: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07"/>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51208"/>
                                        </p:tgtEl>
                                        <p:attrNameLst>
                                          <p:attrName>style.visibility</p:attrName>
                                        </p:attrNameLst>
                                      </p:cBhvr>
                                      <p:to>
                                        <p:strVal val="visible"/>
                                      </p:to>
                                    </p:set>
                                    <p:animEffect transition="in" filter="dissolve">
                                      <p:cBhvr>
                                        <p:cTn id="26" dur="500"/>
                                        <p:tgtEl>
                                          <p:spTgt spid="5120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4" grpId="0" autoUpdateAnimBg="0"/>
      <p:bldP spid="51205" grpId="0" autoUpdateAnimBg="0"/>
      <p:bldP spid="51206" grpId="0" autoUpdateAnimBg="0"/>
      <p:bldP spid="51207" grpId="0" autoUpdateAnimBg="0"/>
      <p:bldP spid="51208" grpId="0" animBg="1"/>
      <p:bldP spid="51209" grpId="0" autoUpdateAnimBg="0"/>
      <p:bldP spid="51210" grpId="0" autoUpdateAnimBg="0"/>
      <p:bldP spid="5121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50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excepciones, el diseño de distritos congresionales corre a cargo de los gobiernos estatales (asamblea, gobernador y cortes) </a:t>
            </a:r>
          </a:p>
          <a:p>
            <a:pPr>
              <a:spcBef>
                <a:spcPct val="50000"/>
              </a:spcBef>
            </a:pPr>
            <a:r>
              <a:rPr lang="en-US" altLang="es-MX" sz="3200" u="none">
                <a:latin typeface="Calibri" pitchFamily="34" charset="0"/>
              </a:rPr>
              <a:t>En México, corre a cargo del IFE </a:t>
            </a:r>
            <a:br>
              <a:rPr lang="en-US" altLang="es-MX" sz="3200" u="none">
                <a:latin typeface="Calibri" pitchFamily="34" charset="0"/>
              </a:rPr>
            </a:br>
            <a:r>
              <a:rPr lang="en-US" altLang="es-MX" sz="3200" u="none">
                <a:latin typeface="Calibri" pitchFamily="34" charset="0"/>
              </a:rPr>
              <a:t>(método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grpSp>
        <p:nvGrpSpPr>
          <p:cNvPr id="2" name="Group 3126"/>
          <p:cNvGrpSpPr>
            <a:grpSpLocks/>
          </p:cNvGrpSpPr>
          <p:nvPr/>
        </p:nvGrpSpPr>
        <p:grpSpPr bwMode="auto">
          <a:xfrm>
            <a:off x="1143000" y="2667000"/>
            <a:ext cx="5943600" cy="1403350"/>
            <a:chOff x="720" y="1680"/>
            <a:chExt cx="3744" cy="884"/>
          </a:xfrm>
        </p:grpSpPr>
        <p:sp>
          <p:nvSpPr>
            <p:cNvPr id="32795" name="Line 3081"/>
            <p:cNvSpPr>
              <a:spLocks noChangeShapeType="1"/>
            </p:cNvSpPr>
            <p:nvPr/>
          </p:nvSpPr>
          <p:spPr bwMode="auto">
            <a:xfrm>
              <a:off x="1296" y="2256"/>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6" name="Freeform 3083"/>
            <p:cNvSpPr>
              <a:spLocks/>
            </p:cNvSpPr>
            <p:nvPr/>
          </p:nvSpPr>
          <p:spPr bwMode="auto">
            <a:xfrm>
              <a:off x="1296" y="1728"/>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97" name="Line 3084"/>
            <p:cNvSpPr>
              <a:spLocks noChangeShapeType="1"/>
            </p:cNvSpPr>
            <p:nvPr/>
          </p:nvSpPr>
          <p:spPr bwMode="auto">
            <a:xfrm>
              <a:off x="129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8" name="Line 3085"/>
            <p:cNvSpPr>
              <a:spLocks noChangeShapeType="1"/>
            </p:cNvSpPr>
            <p:nvPr/>
          </p:nvSpPr>
          <p:spPr bwMode="auto">
            <a:xfrm>
              <a:off x="158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99" name="Line 3086"/>
            <p:cNvSpPr>
              <a:spLocks noChangeShapeType="1"/>
            </p:cNvSpPr>
            <p:nvPr/>
          </p:nvSpPr>
          <p:spPr bwMode="auto">
            <a:xfrm>
              <a:off x="187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0" name="Line 3087"/>
            <p:cNvSpPr>
              <a:spLocks noChangeShapeType="1"/>
            </p:cNvSpPr>
            <p:nvPr/>
          </p:nvSpPr>
          <p:spPr bwMode="auto">
            <a:xfrm>
              <a:off x="216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1" name="Line 3088"/>
            <p:cNvSpPr>
              <a:spLocks noChangeShapeType="1"/>
            </p:cNvSpPr>
            <p:nvPr/>
          </p:nvSpPr>
          <p:spPr bwMode="auto">
            <a:xfrm>
              <a:off x="244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2" name="Line 3089"/>
            <p:cNvSpPr>
              <a:spLocks noChangeShapeType="1"/>
            </p:cNvSpPr>
            <p:nvPr/>
          </p:nvSpPr>
          <p:spPr bwMode="auto">
            <a:xfrm>
              <a:off x="273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3" name="Line 3090"/>
            <p:cNvSpPr>
              <a:spLocks noChangeShapeType="1"/>
            </p:cNvSpPr>
            <p:nvPr/>
          </p:nvSpPr>
          <p:spPr bwMode="auto">
            <a:xfrm>
              <a:off x="302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4" name="Line 3091"/>
            <p:cNvSpPr>
              <a:spLocks noChangeShapeType="1"/>
            </p:cNvSpPr>
            <p:nvPr/>
          </p:nvSpPr>
          <p:spPr bwMode="auto">
            <a:xfrm>
              <a:off x="3312"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5" name="Line 3092"/>
            <p:cNvSpPr>
              <a:spLocks noChangeShapeType="1"/>
            </p:cNvSpPr>
            <p:nvPr/>
          </p:nvSpPr>
          <p:spPr bwMode="auto">
            <a:xfrm>
              <a:off x="3600"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6" name="Line 3093"/>
            <p:cNvSpPr>
              <a:spLocks noChangeShapeType="1"/>
            </p:cNvSpPr>
            <p:nvPr/>
          </p:nvSpPr>
          <p:spPr bwMode="auto">
            <a:xfrm>
              <a:off x="3888"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7" name="Line 3094"/>
            <p:cNvSpPr>
              <a:spLocks noChangeShapeType="1"/>
            </p:cNvSpPr>
            <p:nvPr/>
          </p:nvSpPr>
          <p:spPr bwMode="auto">
            <a:xfrm>
              <a:off x="4176"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8" name="Line 3095"/>
            <p:cNvSpPr>
              <a:spLocks noChangeShapeType="1"/>
            </p:cNvSpPr>
            <p:nvPr/>
          </p:nvSpPr>
          <p:spPr bwMode="auto">
            <a:xfrm>
              <a:off x="4464" y="22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809" name="Text Box 3097"/>
            <p:cNvSpPr txBox="1">
              <a:spLocks noChangeArrowheads="1"/>
            </p:cNvSpPr>
            <p:nvPr/>
          </p:nvSpPr>
          <p:spPr bwMode="auto">
            <a:xfrm>
              <a:off x="172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810" name="Text Box 3098"/>
            <p:cNvSpPr txBox="1">
              <a:spLocks noChangeArrowheads="1"/>
            </p:cNvSpPr>
            <p:nvPr/>
          </p:nvSpPr>
          <p:spPr bwMode="auto">
            <a:xfrm>
              <a:off x="2240"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811" name="Text Box 3099"/>
            <p:cNvSpPr txBox="1">
              <a:spLocks noChangeArrowheads="1"/>
            </p:cNvSpPr>
            <p:nvPr/>
          </p:nvSpPr>
          <p:spPr bwMode="auto">
            <a:xfrm>
              <a:off x="281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812" name="Text Box 3100"/>
            <p:cNvSpPr txBox="1">
              <a:spLocks noChangeArrowheads="1"/>
            </p:cNvSpPr>
            <p:nvPr/>
          </p:nvSpPr>
          <p:spPr bwMode="auto">
            <a:xfrm>
              <a:off x="3392"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813" name="Text Box 3101"/>
            <p:cNvSpPr txBox="1">
              <a:spLocks noChangeArrowheads="1"/>
            </p:cNvSpPr>
            <p:nvPr/>
          </p:nvSpPr>
          <p:spPr bwMode="auto">
            <a:xfrm>
              <a:off x="720" y="2344"/>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814" name="Text Box 3103"/>
            <p:cNvSpPr txBox="1">
              <a:spLocks noChangeArrowheads="1"/>
            </p:cNvSpPr>
            <p:nvPr/>
          </p:nvSpPr>
          <p:spPr bwMode="auto">
            <a:xfrm>
              <a:off x="3976" y="235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815" name="Text Box 3104"/>
            <p:cNvSpPr txBox="1">
              <a:spLocks noChangeArrowheads="1"/>
            </p:cNvSpPr>
            <p:nvPr/>
          </p:nvSpPr>
          <p:spPr bwMode="auto">
            <a:xfrm>
              <a:off x="3456" y="1680"/>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grpSp>
      <p:grpSp>
        <p:nvGrpSpPr>
          <p:cNvPr id="3" name="Group 3127"/>
          <p:cNvGrpSpPr>
            <a:grpSpLocks/>
          </p:cNvGrpSpPr>
          <p:nvPr/>
        </p:nvGrpSpPr>
        <p:grpSpPr bwMode="auto">
          <a:xfrm>
            <a:off x="1143000" y="4464050"/>
            <a:ext cx="5943600" cy="1403350"/>
            <a:chOff x="720" y="2812"/>
            <a:chExt cx="3744" cy="884"/>
          </a:xfrm>
        </p:grpSpPr>
        <p:sp>
          <p:nvSpPr>
            <p:cNvPr id="32774" name="Line 310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5" name="Freeform 3106"/>
            <p:cNvSpPr>
              <a:spLocks/>
            </p:cNvSpPr>
            <p:nvPr/>
          </p:nvSpPr>
          <p:spPr bwMode="auto">
            <a:xfrm>
              <a:off x="1920" y="2860"/>
              <a:ext cx="1584" cy="512"/>
            </a:xfrm>
            <a:custGeom>
              <a:avLst/>
              <a:gdLst>
                <a:gd name="T0" fmla="*/ 0 w 1584"/>
                <a:gd name="T1" fmla="*/ 496 h 512"/>
                <a:gd name="T2" fmla="*/ 240 w 1584"/>
                <a:gd name="T3" fmla="*/ 448 h 512"/>
                <a:gd name="T4" fmla="*/ 384 w 1584"/>
                <a:gd name="T5" fmla="*/ 304 h 512"/>
                <a:gd name="T6" fmla="*/ 528 w 1584"/>
                <a:gd name="T7" fmla="*/ 112 h 512"/>
                <a:gd name="T8" fmla="*/ 672 w 1584"/>
                <a:gd name="T9" fmla="*/ 16 h 512"/>
                <a:gd name="T10" fmla="*/ 816 w 1584"/>
                <a:gd name="T11" fmla="*/ 16 h 512"/>
                <a:gd name="T12" fmla="*/ 1008 w 1584"/>
                <a:gd name="T13" fmla="*/ 64 h 512"/>
                <a:gd name="T14" fmla="*/ 1152 w 1584"/>
                <a:gd name="T15" fmla="*/ 208 h 512"/>
                <a:gd name="T16" fmla="*/ 1296 w 1584"/>
                <a:gd name="T17" fmla="*/ 400 h 512"/>
                <a:gd name="T18" fmla="*/ 1440 w 1584"/>
                <a:gd name="T19" fmla="*/ 496 h 512"/>
                <a:gd name="T20" fmla="*/ 1584 w 1584"/>
                <a:gd name="T21" fmla="*/ 49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32776" name="Line 310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7" name="Line 310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8" name="Line 310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79" name="Line 311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0" name="Line 311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1" name="Line 311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2" name="Line 311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3" name="Line 311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4" name="Line 311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5" name="Line 311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6" name="Line 311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7" name="Line 311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32788" name="Text Box 3119"/>
            <p:cNvSpPr txBox="1">
              <a:spLocks noChangeArrowheads="1"/>
            </p:cNvSpPr>
            <p:nvPr/>
          </p:nvSpPr>
          <p:spPr bwMode="auto">
            <a:xfrm>
              <a:off x="1720" y="348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a:t>
              </a:r>
            </a:p>
          </p:txBody>
        </p:sp>
        <p:sp>
          <p:nvSpPr>
            <p:cNvPr id="32789" name="Text Box 3120"/>
            <p:cNvSpPr txBox="1">
              <a:spLocks noChangeArrowheads="1"/>
            </p:cNvSpPr>
            <p:nvPr/>
          </p:nvSpPr>
          <p:spPr bwMode="auto">
            <a:xfrm>
              <a:off x="2240"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10%</a:t>
              </a:r>
            </a:p>
          </p:txBody>
        </p:sp>
        <p:sp>
          <p:nvSpPr>
            <p:cNvPr id="32790" name="Text Box 3121"/>
            <p:cNvSpPr txBox="1">
              <a:spLocks noChangeArrowheads="1"/>
            </p:cNvSpPr>
            <p:nvPr/>
          </p:nvSpPr>
          <p:spPr bwMode="auto">
            <a:xfrm>
              <a:off x="281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15%</a:t>
              </a:r>
            </a:p>
          </p:txBody>
        </p:sp>
        <p:sp>
          <p:nvSpPr>
            <p:cNvPr id="32791" name="Text Box 3122"/>
            <p:cNvSpPr txBox="1">
              <a:spLocks noChangeArrowheads="1"/>
            </p:cNvSpPr>
            <p:nvPr/>
          </p:nvSpPr>
          <p:spPr bwMode="auto">
            <a:xfrm>
              <a:off x="3392"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20%</a:t>
              </a:r>
            </a:p>
          </p:txBody>
        </p:sp>
        <p:sp>
          <p:nvSpPr>
            <p:cNvPr id="32792" name="Text Box 3123"/>
            <p:cNvSpPr txBox="1">
              <a:spLocks noChangeArrowheads="1"/>
            </p:cNvSpPr>
            <p:nvPr/>
          </p:nvSpPr>
          <p:spPr bwMode="auto">
            <a:xfrm>
              <a:off x="720" y="347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margen=0%</a:t>
              </a:r>
            </a:p>
          </p:txBody>
        </p:sp>
        <p:sp>
          <p:nvSpPr>
            <p:cNvPr id="32793" name="Text Box 3124"/>
            <p:cNvSpPr txBox="1">
              <a:spLocks noChangeArrowheads="1"/>
            </p:cNvSpPr>
            <p:nvPr/>
          </p:nvSpPr>
          <p:spPr bwMode="auto">
            <a:xfrm>
              <a:off x="3976" y="348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25%</a:t>
              </a:r>
            </a:p>
          </p:txBody>
        </p:sp>
        <p:sp>
          <p:nvSpPr>
            <p:cNvPr id="32794" name="Text Box 3125"/>
            <p:cNvSpPr txBox="1">
              <a:spLocks noChangeArrowheads="1"/>
            </p:cNvSpPr>
            <p:nvPr/>
          </p:nvSpPr>
          <p:spPr bwMode="auto">
            <a:xfrm>
              <a:off x="345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559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smtClean="0">
                <a:latin typeface="Calibri" pitchFamily="34" charset="0"/>
              </a:rPr>
              <a:t>Dos </a:t>
            </a:r>
            <a:r>
              <a:rPr lang="es-MX" altLang="es-MX" sz="3200" u="none" dirty="0">
                <a:latin typeface="Calibri" pitchFamily="34" charset="0"/>
              </a:rPr>
              <a:t>distritos </a:t>
            </a:r>
            <a:r>
              <a:rPr lang="es-MX" altLang="es-MX" sz="3200" u="none" dirty="0" smtClean="0">
                <a:latin typeface="Calibri" pitchFamily="34" charset="0"/>
              </a:rPr>
              <a:t>bajacalifornianos</a:t>
            </a:r>
            <a:endParaRPr lang="es-MX" altLang="es-MX" sz="3200" u="none" dirty="0">
              <a:latin typeface="Calibri"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45"/>
          <p:cNvSpPr txBox="1">
            <a:spLocks noChangeArrowheads="1"/>
          </p:cNvSpPr>
          <p:nvPr/>
        </p:nvSpPr>
        <p:spPr bwMode="auto">
          <a:xfrm>
            <a:off x="609600" y="2035175"/>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t>
            </a:r>
            <a:r>
              <a:rPr lang="es-MX" altLang="es-MX" sz="2000" u="none" dirty="0" smtClean="0">
                <a:latin typeface="Calibri" pitchFamily="34" charset="0"/>
              </a:rPr>
              <a:t>rojos</a:t>
            </a:r>
            <a:endParaRPr lang="es-MX" altLang="es-MX" sz="2000" u="none" dirty="0">
              <a:latin typeface="Calibri" pitchFamily="34" charset="0"/>
            </a:endParaRPr>
          </a:p>
        </p:txBody>
      </p:sp>
      <p:sp>
        <p:nvSpPr>
          <p:cNvPr id="36870" name="Text Box 132"/>
          <p:cNvSpPr txBox="1">
            <a:spLocks noChangeArrowheads="1"/>
          </p:cNvSpPr>
          <p:nvPr/>
        </p:nvSpPr>
        <p:spPr bwMode="auto">
          <a:xfrm>
            <a:off x="3494088"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Objetivo: </a:t>
            </a:r>
            <a:r>
              <a:rPr lang="es-MX" altLang="es-MX" sz="2000" u="none" dirty="0" err="1">
                <a:latin typeface="Calibri" pitchFamily="34" charset="0"/>
              </a:rPr>
              <a:t>max</a:t>
            </a:r>
            <a:r>
              <a:rPr lang="es-MX" altLang="es-MX" sz="2000" u="none" dirty="0">
                <a:latin typeface="Calibri" pitchFamily="34" charset="0"/>
              </a:rPr>
              <a:t>. escaños </a:t>
            </a:r>
            <a:r>
              <a:rPr lang="es-MX" altLang="es-MX" sz="2000" u="none" dirty="0" smtClean="0">
                <a:latin typeface="Calibri" pitchFamily="34" charset="0"/>
              </a:rPr>
              <a:t>azules</a:t>
            </a:r>
            <a:endParaRPr lang="es-MX" altLang="es-MX" sz="2000" u="none" dirty="0">
              <a:latin typeface="Calibri" pitchFamily="34" charset="0"/>
            </a:endParaRPr>
          </a:p>
        </p:txBody>
      </p:sp>
      <p:sp>
        <p:nvSpPr>
          <p:cNvPr id="36871" name="Text Box 133"/>
          <p:cNvSpPr txBox="1">
            <a:spLocks noChangeArrowheads="1"/>
          </p:cNvSpPr>
          <p:nvPr/>
        </p:nvSpPr>
        <p:spPr bwMode="auto">
          <a:xfrm>
            <a:off x="6324600" y="2039938"/>
            <a:ext cx="2514600" cy="701675"/>
          </a:xfrm>
          <a:prstGeom prst="rect">
            <a:avLst/>
          </a:prstGeom>
          <a:solidFill>
            <a:srgbClr val="FFCC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Objetivo: max. escaños marginales</a:t>
            </a:r>
          </a:p>
        </p:txBody>
      </p:sp>
      <p:sp>
        <p:nvSpPr>
          <p:cNvPr id="102534" name="Text Box 134"/>
          <p:cNvSpPr txBox="1">
            <a:spLocks noChangeArrowheads="1"/>
          </p:cNvSpPr>
          <p:nvPr/>
        </p:nvSpPr>
        <p:spPr bwMode="auto">
          <a:xfrm>
            <a:off x="1371600" y="960438"/>
            <a:ext cx="647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u="none" dirty="0">
                <a:latin typeface="Calibri" pitchFamily="34" charset="0"/>
              </a:rPr>
              <a:t>También podríamos tratar de maximizar </a:t>
            </a:r>
            <a:br>
              <a:rPr lang="es-MX" altLang="es-MX" sz="2800" u="none" dirty="0">
                <a:latin typeface="Calibri" pitchFamily="34" charset="0"/>
              </a:rPr>
            </a:br>
            <a:r>
              <a:rPr lang="es-MX" altLang="es-MX" sz="2800" u="none" dirty="0">
                <a:latin typeface="Calibri" pitchFamily="34" charset="0"/>
              </a:rPr>
              <a:t>la seguridad de los ocupantes</a:t>
            </a:r>
          </a:p>
        </p:txBody>
      </p:sp>
      <p:sp>
        <p:nvSpPr>
          <p:cNvPr id="36873" name="Text Box 135"/>
          <p:cNvSpPr txBox="1">
            <a:spLocks noChangeArrowheads="1"/>
          </p:cNvSpPr>
          <p:nvPr/>
        </p:nvSpPr>
        <p:spPr bwMode="auto">
          <a:xfrm>
            <a:off x="2514600" y="304800"/>
            <a:ext cx="41148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ingeniería electoral</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004512"/>
            <a:ext cx="2761120" cy="2800752"/>
          </a:xfrm>
          <a:prstGeom prst="rect">
            <a:avLst/>
          </a:prstGeom>
        </p:spPr>
      </p:pic>
      <p:pic>
        <p:nvPicPr>
          <p:cNvPr id="137" name="13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048" y="2996952"/>
            <a:ext cx="2761120" cy="2800752"/>
          </a:xfrm>
          <a:prstGeom prst="rect">
            <a:avLst/>
          </a:prstGeom>
        </p:spPr>
      </p:pic>
      <p:pic>
        <p:nvPicPr>
          <p:cNvPr id="138" name="13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368" y="2996952"/>
            <a:ext cx="2761120" cy="2800752"/>
          </a:xfrm>
          <a:prstGeom prst="rect">
            <a:avLst/>
          </a:prstGeom>
        </p:spPr>
      </p:pic>
      <p:sp>
        <p:nvSpPr>
          <p:cNvPr id="139" name="Text Box 134"/>
          <p:cNvSpPr txBox="1">
            <a:spLocks noChangeArrowheads="1"/>
          </p:cNvSpPr>
          <p:nvPr/>
        </p:nvSpPr>
        <p:spPr bwMode="auto">
          <a:xfrm>
            <a:off x="1331640" y="5930116"/>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800" i="1" u="none" dirty="0" err="1" smtClean="0">
                <a:latin typeface="Calibri" pitchFamily="34" charset="0"/>
              </a:rPr>
              <a:t>packing</a:t>
            </a:r>
            <a:r>
              <a:rPr lang="es-MX" altLang="es-MX" sz="2800" i="1" u="none" dirty="0" smtClean="0">
                <a:latin typeface="Calibri" pitchFamily="34" charset="0"/>
              </a:rPr>
              <a:t>               cracking</a:t>
            </a:r>
            <a:endParaRPr lang="es-MX" altLang="es-MX" sz="2800" i="1" u="none"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5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4" grpId="0" autoUpdateAnimBg="0"/>
      <p:bldP spid="13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r>
              <a:rPr lang="en-US" altLang="es-MX" sz="2800" u="none">
                <a:latin typeface="Calibri" pitchFamily="34" charset="0"/>
              </a:rPr>
              <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r>
              <a:rPr lang="en-US" altLang="es-MX" sz="2800" u="none">
                <a:latin typeface="Calibri" pitchFamily="34" charset="0"/>
              </a:rPr>
              <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r>
              <a:rPr lang="en-US" altLang="es-MX" sz="2800" u="none">
                <a:latin typeface="Calibri" pitchFamily="34" charset="0"/>
              </a:rPr>
              <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Paradójico que, con tantas ventajas, </a:t>
            </a:r>
            <a:r>
              <a:rPr lang="en-US" altLang="es-MX" sz="3200" i="1" u="none">
                <a:latin typeface="Calibri" pitchFamily="34" charset="0"/>
              </a:rPr>
              <a:t>incumbents</a:t>
            </a:r>
            <a:r>
              <a:rPr lang="en-US" altLang="es-MX" sz="3200" u="none">
                <a:latin typeface="Calibri" pitchFamily="34" charset="0"/>
              </a:rPr>
              <a:t> estén tan obsecionados con las consecuencias electorales de todo lo que hacen y dicen </a:t>
            </a:r>
            <a:br>
              <a:rPr lang="en-US" altLang="es-MX" sz="3200" u="none">
                <a:latin typeface="Calibri" pitchFamily="34" charset="0"/>
              </a:rPr>
            </a:br>
            <a:r>
              <a:rPr lang="en-US" altLang="es-MX" sz="3200" u="none">
                <a:latin typeface="Calibri" pitchFamily="34" charset="0"/>
              </a:rPr>
              <a:t>-- </a:t>
            </a:r>
            <a:r>
              <a:rPr lang="en-US" altLang="es-MX" sz="3200" i="1" u="none">
                <a:latin typeface="Calibri" pitchFamily="34" charset="0"/>
              </a:rPr>
              <a:t>“running scared”</a:t>
            </a:r>
            <a:r>
              <a:rPr lang="en-US" altLang="es-MX" sz="3200" u="none">
                <a:latin typeface="Calibri" pitchFamily="34" charset="0"/>
              </a:rPr>
              <a:t>.   ¿Por qué? </a:t>
            </a:r>
          </a:p>
        </p:txBody>
      </p:sp>
      <p:sp>
        <p:nvSpPr>
          <p:cNvPr id="107524" name="Text Box 4"/>
          <p:cNvSpPr txBox="1">
            <a:spLocks noChangeArrowheads="1"/>
          </p:cNvSpPr>
          <p:nvPr/>
        </p:nvSpPr>
        <p:spPr bwMode="auto">
          <a:xfrm>
            <a:off x="381000" y="3597275"/>
            <a:ext cx="83883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Respuesta (Jacobson):   </a:t>
            </a:r>
            <a:br>
              <a:rPr lang="en-US" altLang="es-MX" sz="3200" u="none">
                <a:latin typeface="Calibri" pitchFamily="34" charset="0"/>
              </a:rPr>
            </a:br>
            <a:r>
              <a:rPr lang="en-US" altLang="es-MX" sz="3200" u="none">
                <a:latin typeface="Calibri" pitchFamily="34" charset="0"/>
              </a:rPr>
              <a:t>desalineación </a:t>
            </a:r>
            <a:r>
              <a:rPr lang="en-US" altLang="es-MX" sz="3200" u="none">
                <a:latin typeface="Calibri" pitchFamily="34" charset="0"/>
                <a:sym typeface="Wingdings" pitchFamily="2" charset="2"/>
              </a:rPr>
              <a:t> más</a:t>
            </a:r>
            <a:r>
              <a:rPr lang="en-US" altLang="es-MX" sz="3200" u="none">
                <a:latin typeface="Calibri" pitchFamily="34" charset="0"/>
              </a:rPr>
              <a:t> </a:t>
            </a:r>
            <a:r>
              <a:rPr lang="en-US" altLang="es-MX" sz="3200" b="1" u="none">
                <a:latin typeface="Calibri" pitchFamily="34" charset="0"/>
              </a:rPr>
              <a:t>volatilidad</a:t>
            </a:r>
            <a:r>
              <a:rPr lang="en-US" altLang="es-MX" sz="3200" u="none">
                <a:latin typeface="Calibri" pitchFamily="34" charset="0"/>
              </a:rPr>
              <a:t> </a:t>
            </a:r>
            <a:r>
              <a:rPr lang="en-US" altLang="es-MX" sz="3200" b="1" u="none">
                <a:latin typeface="Calibri" pitchFamily="34" charset="0"/>
              </a:rPr>
              <a:t>electoral</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Sin ancla partidista, es más fácil que el candidato atraiga más votantes, </a:t>
            </a:r>
            <a:r>
              <a:rPr lang="en-US" altLang="es-MX" sz="3200" b="1" u="none">
                <a:latin typeface="Calibri" pitchFamily="34" charset="0"/>
              </a:rPr>
              <a:t>pero también es más fácil perderlos</a:t>
            </a:r>
            <a:endParaRPr lang="en-U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72"/>
          <p:cNvGrpSpPr>
            <a:grpSpLocks/>
          </p:cNvGrpSpPr>
          <p:nvPr/>
        </p:nvGrpSpPr>
        <p:grpSpPr bwMode="auto">
          <a:xfrm>
            <a:off x="838200" y="1676400"/>
            <a:ext cx="7696200" cy="1936750"/>
            <a:chOff x="528" y="1056"/>
            <a:chExt cx="4848" cy="1220"/>
          </a:xfrm>
        </p:grpSpPr>
        <p:sp>
          <p:nvSpPr>
            <p:cNvPr id="43038" name="Line 3"/>
            <p:cNvSpPr>
              <a:spLocks noChangeShapeType="1"/>
            </p:cNvSpPr>
            <p:nvPr/>
          </p:nvSpPr>
          <p:spPr bwMode="auto">
            <a:xfrm>
              <a:off x="1296" y="1968"/>
              <a:ext cx="3168"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9" name="Freeform 4"/>
            <p:cNvSpPr>
              <a:spLocks/>
            </p:cNvSpPr>
            <p:nvPr/>
          </p:nvSpPr>
          <p:spPr bwMode="auto">
            <a:xfrm>
              <a:off x="2128" y="1056"/>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40" name="Line 5"/>
            <p:cNvSpPr>
              <a:spLocks noChangeShapeType="1"/>
            </p:cNvSpPr>
            <p:nvPr/>
          </p:nvSpPr>
          <p:spPr bwMode="auto">
            <a:xfrm>
              <a:off x="129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1" name="Line 6"/>
            <p:cNvSpPr>
              <a:spLocks noChangeShapeType="1"/>
            </p:cNvSpPr>
            <p:nvPr/>
          </p:nvSpPr>
          <p:spPr bwMode="auto">
            <a:xfrm>
              <a:off x="158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2" name="Line 7"/>
            <p:cNvSpPr>
              <a:spLocks noChangeShapeType="1"/>
            </p:cNvSpPr>
            <p:nvPr/>
          </p:nvSpPr>
          <p:spPr bwMode="auto">
            <a:xfrm>
              <a:off x="187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3" name="Line 8"/>
            <p:cNvSpPr>
              <a:spLocks noChangeShapeType="1"/>
            </p:cNvSpPr>
            <p:nvPr/>
          </p:nvSpPr>
          <p:spPr bwMode="auto">
            <a:xfrm>
              <a:off x="216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4" name="Line 9"/>
            <p:cNvSpPr>
              <a:spLocks noChangeShapeType="1"/>
            </p:cNvSpPr>
            <p:nvPr/>
          </p:nvSpPr>
          <p:spPr bwMode="auto">
            <a:xfrm>
              <a:off x="244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5" name="Line 10"/>
            <p:cNvSpPr>
              <a:spLocks noChangeShapeType="1"/>
            </p:cNvSpPr>
            <p:nvPr/>
          </p:nvSpPr>
          <p:spPr bwMode="auto">
            <a:xfrm>
              <a:off x="273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6" name="Line 11"/>
            <p:cNvSpPr>
              <a:spLocks noChangeShapeType="1"/>
            </p:cNvSpPr>
            <p:nvPr/>
          </p:nvSpPr>
          <p:spPr bwMode="auto">
            <a:xfrm>
              <a:off x="302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7" name="Line 12"/>
            <p:cNvSpPr>
              <a:spLocks noChangeShapeType="1"/>
            </p:cNvSpPr>
            <p:nvPr/>
          </p:nvSpPr>
          <p:spPr bwMode="auto">
            <a:xfrm>
              <a:off x="3312"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8" name="Line 13"/>
            <p:cNvSpPr>
              <a:spLocks noChangeShapeType="1"/>
            </p:cNvSpPr>
            <p:nvPr/>
          </p:nvSpPr>
          <p:spPr bwMode="auto">
            <a:xfrm>
              <a:off x="3600"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49" name="Line 14"/>
            <p:cNvSpPr>
              <a:spLocks noChangeShapeType="1"/>
            </p:cNvSpPr>
            <p:nvPr/>
          </p:nvSpPr>
          <p:spPr bwMode="auto">
            <a:xfrm>
              <a:off x="3888"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0" name="Line 15"/>
            <p:cNvSpPr>
              <a:spLocks noChangeShapeType="1"/>
            </p:cNvSpPr>
            <p:nvPr/>
          </p:nvSpPr>
          <p:spPr bwMode="auto">
            <a:xfrm>
              <a:off x="4176"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1" name="Line 16"/>
            <p:cNvSpPr>
              <a:spLocks noChangeShapeType="1"/>
            </p:cNvSpPr>
            <p:nvPr/>
          </p:nvSpPr>
          <p:spPr bwMode="auto">
            <a:xfrm>
              <a:off x="4464" y="1920"/>
              <a:ext cx="1"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52" name="Text Box 23"/>
            <p:cNvSpPr txBox="1">
              <a:spLocks noChangeArrowheads="1"/>
            </p:cNvSpPr>
            <p:nvPr/>
          </p:nvSpPr>
          <p:spPr bwMode="auto">
            <a:xfrm>
              <a:off x="4416" y="139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1960s</a:t>
              </a:r>
            </a:p>
          </p:txBody>
        </p:sp>
        <p:sp>
          <p:nvSpPr>
            <p:cNvPr id="43053" name="Text Box 57"/>
            <p:cNvSpPr txBox="1">
              <a:spLocks noChangeArrowheads="1"/>
            </p:cNvSpPr>
            <p:nvPr/>
          </p:nvSpPr>
          <p:spPr bwMode="auto">
            <a:xfrm>
              <a:off x="1616" y="2064"/>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54" name="Text Box 58"/>
            <p:cNvSpPr txBox="1">
              <a:spLocks noChangeArrowheads="1"/>
            </p:cNvSpPr>
            <p:nvPr/>
          </p:nvSpPr>
          <p:spPr bwMode="auto">
            <a:xfrm>
              <a:off x="2272" y="2064"/>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55" name="Text Box 59"/>
            <p:cNvSpPr txBox="1">
              <a:spLocks noChangeArrowheads="1"/>
            </p:cNvSpPr>
            <p:nvPr/>
          </p:nvSpPr>
          <p:spPr bwMode="auto">
            <a:xfrm>
              <a:off x="281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56" name="Text Box 60"/>
            <p:cNvSpPr txBox="1">
              <a:spLocks noChangeArrowheads="1"/>
            </p:cNvSpPr>
            <p:nvPr/>
          </p:nvSpPr>
          <p:spPr bwMode="auto">
            <a:xfrm>
              <a:off x="3392"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57" name="Text Box 61"/>
            <p:cNvSpPr txBox="1">
              <a:spLocks noChangeArrowheads="1"/>
            </p:cNvSpPr>
            <p:nvPr/>
          </p:nvSpPr>
          <p:spPr bwMode="auto">
            <a:xfrm>
              <a:off x="528" y="205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 =30%</a:t>
              </a:r>
            </a:p>
          </p:txBody>
        </p:sp>
        <p:sp>
          <p:nvSpPr>
            <p:cNvPr id="43058" name="Text Box 62"/>
            <p:cNvSpPr txBox="1">
              <a:spLocks noChangeArrowheads="1"/>
            </p:cNvSpPr>
            <p:nvPr/>
          </p:nvSpPr>
          <p:spPr bwMode="auto">
            <a:xfrm>
              <a:off x="3976" y="2064"/>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3" name="Group 73"/>
          <p:cNvGrpSpPr>
            <a:grpSpLocks/>
          </p:cNvGrpSpPr>
          <p:nvPr/>
        </p:nvGrpSpPr>
        <p:grpSpPr bwMode="auto">
          <a:xfrm>
            <a:off x="838200" y="3911600"/>
            <a:ext cx="7696200" cy="2032000"/>
            <a:chOff x="528" y="2464"/>
            <a:chExt cx="4848" cy="1280"/>
          </a:xfrm>
        </p:grpSpPr>
        <p:sp>
          <p:nvSpPr>
            <p:cNvPr id="43017" name="Line 25"/>
            <p:cNvSpPr>
              <a:spLocks noChangeShapeType="1"/>
            </p:cNvSpPr>
            <p:nvPr/>
          </p:nvSpPr>
          <p:spPr bwMode="auto">
            <a:xfrm>
              <a:off x="1296" y="3388"/>
              <a:ext cx="3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8" name="Line 27"/>
            <p:cNvSpPr>
              <a:spLocks noChangeShapeType="1"/>
            </p:cNvSpPr>
            <p:nvPr/>
          </p:nvSpPr>
          <p:spPr bwMode="auto">
            <a:xfrm>
              <a:off x="129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9" name="Line 28"/>
            <p:cNvSpPr>
              <a:spLocks noChangeShapeType="1"/>
            </p:cNvSpPr>
            <p:nvPr/>
          </p:nvSpPr>
          <p:spPr bwMode="auto">
            <a:xfrm>
              <a:off x="158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0" name="Line 29"/>
            <p:cNvSpPr>
              <a:spLocks noChangeShapeType="1"/>
            </p:cNvSpPr>
            <p:nvPr/>
          </p:nvSpPr>
          <p:spPr bwMode="auto">
            <a:xfrm>
              <a:off x="187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1" name="Line 30"/>
            <p:cNvSpPr>
              <a:spLocks noChangeShapeType="1"/>
            </p:cNvSpPr>
            <p:nvPr/>
          </p:nvSpPr>
          <p:spPr bwMode="auto">
            <a:xfrm>
              <a:off x="216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2" name="Line 31"/>
            <p:cNvSpPr>
              <a:spLocks noChangeShapeType="1"/>
            </p:cNvSpPr>
            <p:nvPr/>
          </p:nvSpPr>
          <p:spPr bwMode="auto">
            <a:xfrm>
              <a:off x="244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3" name="Line 32"/>
            <p:cNvSpPr>
              <a:spLocks noChangeShapeType="1"/>
            </p:cNvSpPr>
            <p:nvPr/>
          </p:nvSpPr>
          <p:spPr bwMode="auto">
            <a:xfrm>
              <a:off x="273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4" name="Line 33"/>
            <p:cNvSpPr>
              <a:spLocks noChangeShapeType="1"/>
            </p:cNvSpPr>
            <p:nvPr/>
          </p:nvSpPr>
          <p:spPr bwMode="auto">
            <a:xfrm>
              <a:off x="302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5" name="Line 34"/>
            <p:cNvSpPr>
              <a:spLocks noChangeShapeType="1"/>
            </p:cNvSpPr>
            <p:nvPr/>
          </p:nvSpPr>
          <p:spPr bwMode="auto">
            <a:xfrm>
              <a:off x="3312"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6" name="Line 35"/>
            <p:cNvSpPr>
              <a:spLocks noChangeShapeType="1"/>
            </p:cNvSpPr>
            <p:nvPr/>
          </p:nvSpPr>
          <p:spPr bwMode="auto">
            <a:xfrm>
              <a:off x="3600"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7" name="Line 36"/>
            <p:cNvSpPr>
              <a:spLocks noChangeShapeType="1"/>
            </p:cNvSpPr>
            <p:nvPr/>
          </p:nvSpPr>
          <p:spPr bwMode="auto">
            <a:xfrm>
              <a:off x="3888"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8" name="Line 37"/>
            <p:cNvSpPr>
              <a:spLocks noChangeShapeType="1"/>
            </p:cNvSpPr>
            <p:nvPr/>
          </p:nvSpPr>
          <p:spPr bwMode="auto">
            <a:xfrm>
              <a:off x="4176"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29" name="Line 38"/>
            <p:cNvSpPr>
              <a:spLocks noChangeShapeType="1"/>
            </p:cNvSpPr>
            <p:nvPr/>
          </p:nvSpPr>
          <p:spPr bwMode="auto">
            <a:xfrm>
              <a:off x="4464" y="33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30" name="Text Box 45"/>
            <p:cNvSpPr txBox="1">
              <a:spLocks noChangeArrowheads="1"/>
            </p:cNvSpPr>
            <p:nvPr/>
          </p:nvSpPr>
          <p:spPr bwMode="auto">
            <a:xfrm>
              <a:off x="4416" y="2812"/>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1980s</a:t>
              </a:r>
            </a:p>
          </p:txBody>
        </p:sp>
        <p:sp>
          <p:nvSpPr>
            <p:cNvPr id="43031" name="Freeform 56"/>
            <p:cNvSpPr>
              <a:spLocks/>
            </p:cNvSpPr>
            <p:nvPr/>
          </p:nvSpPr>
          <p:spPr bwMode="auto">
            <a:xfrm>
              <a:off x="2384" y="2464"/>
              <a:ext cx="1200" cy="896"/>
            </a:xfrm>
            <a:custGeom>
              <a:avLst/>
              <a:gdLst>
                <a:gd name="T0" fmla="*/ 0 w 1584"/>
                <a:gd name="T1" fmla="*/ 233835 h 512"/>
                <a:gd name="T2" fmla="*/ 11 w 1584"/>
                <a:gd name="T3" fmla="*/ 211239 h 512"/>
                <a:gd name="T4" fmla="*/ 18 w 1584"/>
                <a:gd name="T5" fmla="*/ 143301 h 512"/>
                <a:gd name="T6" fmla="*/ 25 w 1584"/>
                <a:gd name="T7" fmla="*/ 52806 h 512"/>
                <a:gd name="T8" fmla="*/ 32 w 1584"/>
                <a:gd name="T9" fmla="*/ 7590 h 512"/>
                <a:gd name="T10" fmla="*/ 39 w 1584"/>
                <a:gd name="T11" fmla="*/ 7590 h 512"/>
                <a:gd name="T12" fmla="*/ 48 w 1584"/>
                <a:gd name="T13" fmla="*/ 30175 h 512"/>
                <a:gd name="T14" fmla="*/ 55 w 1584"/>
                <a:gd name="T15" fmla="*/ 98068 h 512"/>
                <a:gd name="T16" fmla="*/ 61 w 1584"/>
                <a:gd name="T17" fmla="*/ 188601 h 512"/>
                <a:gd name="T18" fmla="*/ 68 w 1584"/>
                <a:gd name="T19" fmla="*/ 233835 h 512"/>
                <a:gd name="T20" fmla="*/ 74 w 1584"/>
                <a:gd name="T21" fmla="*/ 233835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sp>
          <p:nvSpPr>
            <p:cNvPr id="43032" name="Text Box 63"/>
            <p:cNvSpPr txBox="1">
              <a:spLocks noChangeArrowheads="1"/>
            </p:cNvSpPr>
            <p:nvPr/>
          </p:nvSpPr>
          <p:spPr bwMode="auto">
            <a:xfrm>
              <a:off x="1616" y="3532"/>
              <a:ext cx="4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40%</a:t>
              </a:r>
            </a:p>
          </p:txBody>
        </p:sp>
        <p:sp>
          <p:nvSpPr>
            <p:cNvPr id="43033" name="Text Box 64"/>
            <p:cNvSpPr txBox="1">
              <a:spLocks noChangeArrowheads="1"/>
            </p:cNvSpPr>
            <p:nvPr/>
          </p:nvSpPr>
          <p:spPr bwMode="auto">
            <a:xfrm>
              <a:off x="2272" y="3532"/>
              <a:ext cx="3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50%</a:t>
              </a:r>
            </a:p>
          </p:txBody>
        </p:sp>
        <p:sp>
          <p:nvSpPr>
            <p:cNvPr id="43034" name="Text Box 65"/>
            <p:cNvSpPr txBox="1">
              <a:spLocks noChangeArrowheads="1"/>
            </p:cNvSpPr>
            <p:nvPr/>
          </p:nvSpPr>
          <p:spPr bwMode="auto">
            <a:xfrm>
              <a:off x="281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60%</a:t>
              </a:r>
            </a:p>
          </p:txBody>
        </p:sp>
        <p:sp>
          <p:nvSpPr>
            <p:cNvPr id="43035" name="Text Box 66"/>
            <p:cNvSpPr txBox="1">
              <a:spLocks noChangeArrowheads="1"/>
            </p:cNvSpPr>
            <p:nvPr/>
          </p:nvSpPr>
          <p:spPr bwMode="auto">
            <a:xfrm>
              <a:off x="3392"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70%</a:t>
              </a:r>
            </a:p>
          </p:txBody>
        </p:sp>
        <p:sp>
          <p:nvSpPr>
            <p:cNvPr id="43036" name="Text Box 67"/>
            <p:cNvSpPr txBox="1">
              <a:spLocks noChangeArrowheads="1"/>
            </p:cNvSpPr>
            <p:nvPr/>
          </p:nvSpPr>
          <p:spPr bwMode="auto">
            <a:xfrm>
              <a:off x="528" y="352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porcentaje=30%</a:t>
              </a:r>
            </a:p>
          </p:txBody>
        </p:sp>
        <p:sp>
          <p:nvSpPr>
            <p:cNvPr id="43037" name="Text Box 68"/>
            <p:cNvSpPr txBox="1">
              <a:spLocks noChangeArrowheads="1"/>
            </p:cNvSpPr>
            <p:nvPr/>
          </p:nvSpPr>
          <p:spPr bwMode="auto">
            <a:xfrm>
              <a:off x="3976" y="3532"/>
              <a:ext cx="40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80%</a:t>
              </a:r>
            </a:p>
          </p:txBody>
        </p:sp>
      </p:grpSp>
      <p:grpSp>
        <p:nvGrpSpPr>
          <p:cNvPr id="4" name="Group 74"/>
          <p:cNvGrpSpPr>
            <a:grpSpLocks/>
          </p:cNvGrpSpPr>
          <p:nvPr/>
        </p:nvGrpSpPr>
        <p:grpSpPr bwMode="auto">
          <a:xfrm>
            <a:off x="2895600" y="3721100"/>
            <a:ext cx="3810000" cy="1600200"/>
            <a:chOff x="1824" y="192"/>
            <a:chExt cx="2400" cy="1008"/>
          </a:xfrm>
        </p:grpSpPr>
        <p:sp>
          <p:nvSpPr>
            <p:cNvPr id="43015" name="Rectangle 75"/>
            <p:cNvSpPr>
              <a:spLocks noChangeArrowheads="1"/>
            </p:cNvSpPr>
            <p:nvPr/>
          </p:nvSpPr>
          <p:spPr bwMode="auto">
            <a:xfrm>
              <a:off x="1824" y="192"/>
              <a:ext cx="2400" cy="100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3016" name="Freeform 76"/>
            <p:cNvSpPr>
              <a:spLocks/>
            </p:cNvSpPr>
            <p:nvPr/>
          </p:nvSpPr>
          <p:spPr bwMode="auto">
            <a:xfrm>
              <a:off x="1904" y="496"/>
              <a:ext cx="2160" cy="656"/>
            </a:xfrm>
            <a:custGeom>
              <a:avLst/>
              <a:gdLst>
                <a:gd name="T0" fmla="*/ 0 w 1584"/>
                <a:gd name="T1" fmla="*/ 7576 h 512"/>
                <a:gd name="T2" fmla="*/ 7265 w 1584"/>
                <a:gd name="T3" fmla="*/ 6841 h 512"/>
                <a:gd name="T4" fmla="*/ 11666 w 1584"/>
                <a:gd name="T5" fmla="*/ 4629 h 512"/>
                <a:gd name="T6" fmla="*/ 16010 w 1584"/>
                <a:gd name="T7" fmla="*/ 1698 h 512"/>
                <a:gd name="T8" fmla="*/ 20356 w 1584"/>
                <a:gd name="T9" fmla="*/ 256 h 512"/>
                <a:gd name="T10" fmla="*/ 24754 w 1584"/>
                <a:gd name="T11" fmla="*/ 256 h 512"/>
                <a:gd name="T12" fmla="*/ 30573 w 1584"/>
                <a:gd name="T13" fmla="*/ 980 h 512"/>
                <a:gd name="T14" fmla="*/ 34920 w 1584"/>
                <a:gd name="T15" fmla="*/ 3179 h 512"/>
                <a:gd name="T16" fmla="*/ 39288 w 1584"/>
                <a:gd name="T17" fmla="*/ 6110 h 512"/>
                <a:gd name="T18" fmla="*/ 43661 w 1584"/>
                <a:gd name="T19" fmla="*/ 7576 h 512"/>
                <a:gd name="T20" fmla="*/ 48011 w 1584"/>
                <a:gd name="T21" fmla="*/ 7576 h 5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4"/>
                <a:gd name="T34" fmla="*/ 0 h 512"/>
                <a:gd name="T35" fmla="*/ 1584 w 1584"/>
                <a:gd name="T36" fmla="*/ 512 h 5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4" h="512">
                  <a:moveTo>
                    <a:pt x="0" y="496"/>
                  </a:moveTo>
                  <a:cubicBezTo>
                    <a:pt x="88" y="488"/>
                    <a:pt x="176" y="480"/>
                    <a:pt x="240" y="448"/>
                  </a:cubicBezTo>
                  <a:cubicBezTo>
                    <a:pt x="304" y="416"/>
                    <a:pt x="336" y="360"/>
                    <a:pt x="384" y="304"/>
                  </a:cubicBezTo>
                  <a:cubicBezTo>
                    <a:pt x="432" y="248"/>
                    <a:pt x="480" y="160"/>
                    <a:pt x="528" y="112"/>
                  </a:cubicBezTo>
                  <a:cubicBezTo>
                    <a:pt x="576" y="64"/>
                    <a:pt x="624" y="32"/>
                    <a:pt x="672" y="16"/>
                  </a:cubicBezTo>
                  <a:cubicBezTo>
                    <a:pt x="720" y="0"/>
                    <a:pt x="760" y="8"/>
                    <a:pt x="816" y="16"/>
                  </a:cubicBezTo>
                  <a:cubicBezTo>
                    <a:pt x="872" y="24"/>
                    <a:pt x="952" y="32"/>
                    <a:pt x="1008" y="64"/>
                  </a:cubicBezTo>
                  <a:cubicBezTo>
                    <a:pt x="1064" y="96"/>
                    <a:pt x="1104" y="152"/>
                    <a:pt x="1152" y="208"/>
                  </a:cubicBezTo>
                  <a:cubicBezTo>
                    <a:pt x="1200" y="264"/>
                    <a:pt x="1248" y="352"/>
                    <a:pt x="1296" y="400"/>
                  </a:cubicBezTo>
                  <a:cubicBezTo>
                    <a:pt x="1344" y="448"/>
                    <a:pt x="1392" y="480"/>
                    <a:pt x="1440" y="496"/>
                  </a:cubicBezTo>
                  <a:cubicBezTo>
                    <a:pt x="1488" y="512"/>
                    <a:pt x="1560" y="488"/>
                    <a:pt x="1584" y="496"/>
                  </a:cubicBezTo>
                </a:path>
              </a:pathLst>
            </a:custGeom>
            <a:noFill/>
            <a:ln w="38100" cmpd="sng">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MX"/>
            </a:p>
          </p:txBody>
        </p:sp>
      </p:grpSp>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6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Con certeza de que </a:t>
            </a:r>
            <a:r>
              <a:rPr lang="es-MX" altLang="es-MX" sz="3200" i="1" u="none">
                <a:solidFill>
                  <a:schemeClr val="tx2"/>
                </a:solidFill>
                <a:latin typeface="Calibri" pitchFamily="34" charset="0"/>
              </a:rPr>
              <a:t>incumbency advantage</a:t>
            </a:r>
            <a:r>
              <a:rPr lang="en-US" altLang="es-MX" sz="3200" u="none">
                <a:latin typeface="Calibri" pitchFamily="34" charset="0"/>
              </a:rPr>
              <a:t> es real, hay un pujante movimiento por adoptar cláusulas de no reelección (</a:t>
            </a:r>
            <a:r>
              <a:rPr lang="en-US" altLang="es-MX" sz="3200" i="1" u="none">
                <a:latin typeface="Calibri" pitchFamily="34" charset="0"/>
              </a:rPr>
              <a:t>term limits</a:t>
            </a:r>
            <a:r>
              <a:rPr lang="en-US" altLang="es-MX" sz="3200" u="none">
                <a:latin typeface="Calibri" pitchFamily="34" charset="0"/>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Simplismo: encontrar las causas del fenómeno no es tan sencillo como pareciera </a:t>
            </a:r>
          </a:p>
        </p:txBody>
      </p:sp>
      <p:sp>
        <p:nvSpPr>
          <p:cNvPr id="109576" name="Text Box 8"/>
          <p:cNvSpPr txBox="1">
            <a:spLocks noChangeArrowheads="1"/>
          </p:cNvSpPr>
          <p:nvPr/>
        </p:nvSpPr>
        <p:spPr bwMode="auto">
          <a:xfrm>
            <a:off x="381000" y="4297363"/>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109577" name="Text Box 9"/>
          <p:cNvSpPr txBox="1">
            <a:spLocks noChangeArrowheads="1"/>
          </p:cNvSpPr>
          <p:nvPr/>
        </p:nvSpPr>
        <p:spPr bwMode="auto">
          <a:xfrm>
            <a:off x="2673350" y="6126163"/>
            <a:ext cx="3803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¿Hegemonía priista?</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9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P spid="10957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El Congreso escribe nuevas leyes, modifica y rescinde antiguas. ¿Cómo se organizan diputados y senadores para esta tarea?</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a:t>
            </a:r>
            <a:endParaRPr lang="es-ES" altLang="es-MX" sz="3200" u="none">
              <a:solidFill>
                <a:schemeClr val="tx2"/>
              </a:solidFill>
              <a:latin typeface="Calibri" pitchFamily="34" charset="0"/>
            </a:endParaRPr>
          </a:p>
        </p:txBody>
      </p:sp>
      <p:sp>
        <p:nvSpPr>
          <p:cNvPr id="3075" name="Text Box 4"/>
          <p:cNvSpPr txBox="1">
            <a:spLocks noChangeArrowheads="1"/>
          </p:cNvSpPr>
          <p:nvPr/>
        </p:nvSpPr>
        <p:spPr bwMode="auto">
          <a:xfrm>
            <a:off x="879475" y="141605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Una constitución es un contrato (McNollgast)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smtClean="0">
                <a:latin typeface="Calibri" pitchFamily="34" charset="0"/>
              </a:rPr>
              <a:t>Todos</a:t>
            </a:r>
            <a:r>
              <a:rPr lang="en-US" altLang="es-MX" sz="3000" u="none" dirty="0" smtClean="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smtClean="0">
                <a:latin typeface="Calibri" pitchFamily="34" charset="0"/>
              </a:rPr>
              <a:t>dictamen</a:t>
            </a:r>
            <a:r>
              <a:rPr lang="en-US" altLang="es-MX" sz="3000" u="none" dirty="0">
                <a:latin typeface="Calibri" pitchFamily="34" charset="0"/>
              </a:rPr>
              <a:t>, </a:t>
            </a:r>
            <a:r>
              <a:rPr lang="en-US" altLang="es-MX" sz="3000" u="none" dirty="0" smtClean="0">
                <a:latin typeface="Calibri" pitchFamily="34" charset="0"/>
              </a:rPr>
              <a:t/>
            </a:r>
            <a:br>
              <a:rPr lang="en-US" altLang="es-MX" sz="3000" u="none" dirty="0" smtClean="0">
                <a:latin typeface="Calibri" pitchFamily="34" charset="0"/>
              </a:rPr>
            </a:br>
            <a:r>
              <a:rPr lang="en-US" altLang="es-MX" sz="3000" u="none" dirty="0" err="1" smtClean="0">
                <a:latin typeface="Calibri" pitchFamily="34" charset="0"/>
              </a:rPr>
              <a:t>podría</a:t>
            </a:r>
            <a:r>
              <a:rPr lang="en-US" altLang="es-MX" sz="3000" u="none" dirty="0" smtClean="0">
                <a:latin typeface="Calibri" pitchFamily="34" charset="0"/>
              </a:rPr>
              <a:t> </a:t>
            </a:r>
            <a:r>
              <a:rPr lang="en-US" altLang="es-MX" sz="3000" u="none" dirty="0" err="1" smtClean="0">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smtClean="0">
                <a:latin typeface="Calibri" pitchFamily="34" charset="0"/>
              </a:rPr>
              <a:t>Pero: </a:t>
            </a:r>
            <a:r>
              <a:rPr lang="en-US" altLang="es-MX" sz="3000" u="none" dirty="0" err="1" smtClean="0">
                <a:latin typeface="Calibri" pitchFamily="34" charset="0"/>
              </a:rPr>
              <a:t>regla</a:t>
            </a:r>
            <a:r>
              <a:rPr lang="en-US" altLang="es-MX" sz="3000" u="none" dirty="0" smtClean="0">
                <a:latin typeface="Calibri" pitchFamily="34" charset="0"/>
              </a:rPr>
              <a:t> </a:t>
            </a:r>
            <a:r>
              <a:rPr lang="en-US" altLang="es-MX" sz="3000" u="none" dirty="0" err="1" smtClean="0">
                <a:latin typeface="Calibri" pitchFamily="34" charset="0"/>
              </a:rPr>
              <a:t>abierta</a:t>
            </a:r>
            <a:r>
              <a:rPr lang="en-US" altLang="es-MX" sz="3000" u="none" dirty="0" smtClean="0">
                <a:latin typeface="Calibri" pitchFamily="34" charset="0"/>
              </a:rPr>
              <a:t>.</a:t>
            </a:r>
            <a:br>
              <a:rPr lang="en-US" altLang="es-MX" sz="3000" u="none" dirty="0" smtClean="0">
                <a:latin typeface="Calibri" pitchFamily="34" charset="0"/>
              </a:rPr>
            </a:br>
            <a:r>
              <a:rPr lang="en-US" altLang="es-MX" sz="3000" u="none" dirty="0" smtClean="0">
                <a:latin typeface="Calibri" pitchFamily="34" charset="0"/>
              </a:rPr>
              <a:t>Dems</a:t>
            </a:r>
            <a:r>
              <a:rPr lang="en-US" altLang="es-MX" sz="3000" u="none" dirty="0">
                <a:latin typeface="Calibri" pitchFamily="34" charset="0"/>
              </a:rPr>
              <a:t>. (que </a:t>
            </a:r>
            <a:r>
              <a:rPr lang="en-US" altLang="es-MX" sz="3000" u="none" dirty="0" err="1" smtClean="0">
                <a:latin typeface="Calibri" pitchFamily="34" charset="0"/>
              </a:rPr>
              <a:t>tampoco</a:t>
            </a:r>
            <a:r>
              <a:rPr lang="en-US" altLang="es-MX" sz="3000" u="none" dirty="0" smtClean="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a:t>
            </a:r>
            <a:r>
              <a:rPr lang="en-US" altLang="es-MX" sz="3000" i="1" u="none" dirty="0" smtClean="0">
                <a:latin typeface="Calibri" pitchFamily="34" charset="0"/>
              </a:rPr>
              <a:t>limits,</a:t>
            </a:r>
            <a:r>
              <a:rPr lang="en-US" altLang="es-MX" sz="3000" u="none" dirty="0" smtClean="0">
                <a:latin typeface="Calibri" pitchFamily="34" charset="0"/>
              </a:rPr>
              <a:t> </a:t>
            </a:r>
            <a:r>
              <a:rPr lang="en-US" altLang="es-MX" sz="3000" u="none" dirty="0" err="1" smtClean="0">
                <a:latin typeface="Calibri" pitchFamily="34" charset="0"/>
              </a:rPr>
              <a:t>pero</a:t>
            </a:r>
            <a:r>
              <a:rPr lang="en-US" altLang="es-MX" sz="3000" u="none" dirty="0" smtClean="0">
                <a:latin typeface="Calibri" pitchFamily="34" charset="0"/>
              </a:rPr>
              <a:t> no </a:t>
            </a:r>
            <a:r>
              <a:rPr lang="en-US" altLang="es-MX" sz="3000" u="none" dirty="0" err="1" smtClean="0">
                <a:latin typeface="Calibri" pitchFamily="34" charset="0"/>
              </a:rPr>
              <a:t>querían</a:t>
            </a:r>
            <a:r>
              <a:rPr lang="en-US" altLang="es-MX" sz="3000" u="none" dirty="0" smtClean="0">
                <a:latin typeface="Calibri" pitchFamily="34" charset="0"/>
              </a:rPr>
              <a:t> </a:t>
            </a:r>
            <a:r>
              <a:rPr lang="en-US" altLang="es-MX" sz="3000" u="none" dirty="0" err="1" smtClean="0">
                <a:latin typeface="Calibri" pitchFamily="34" charset="0"/>
              </a:rPr>
              <a:t>votar</a:t>
            </a:r>
            <a:r>
              <a:rPr lang="en-US" altLang="es-MX" sz="3000" u="none" dirty="0" smtClean="0">
                <a:latin typeface="Calibri" pitchFamily="34" charset="0"/>
              </a:rPr>
              <a:t> </a:t>
            </a:r>
            <a:r>
              <a:rPr lang="en-US" altLang="es-MX" sz="3000" u="none" dirty="0" err="1" smtClean="0">
                <a:latin typeface="Calibri" pitchFamily="34" charset="0"/>
              </a:rPr>
              <a:t>en</a:t>
            </a:r>
            <a:r>
              <a:rPr lang="en-US" altLang="es-MX" sz="3000" u="none" dirty="0" smtClean="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smtClean="0">
                <a:latin typeface="Courier New" panose="02070309020205020404" pitchFamily="49" charset="0"/>
                <a:cs typeface="Courier New" panose="02070309020205020404" pitchFamily="49" charset="0"/>
              </a:rPr>
              <a:t>[House Report 104-67] </a:t>
            </a:r>
          </a:p>
          <a:p>
            <a:pPr algn="l"/>
            <a:r>
              <a:rPr lang="en-US" sz="1400" u="none" dirty="0" smtClean="0">
                <a:latin typeface="Courier New" panose="02070309020205020404" pitchFamily="49" charset="0"/>
                <a:cs typeface="Courier New" panose="02070309020205020404" pitchFamily="49" charset="0"/>
              </a:rPr>
              <a:t>[From the U.S. Government Publishing Office]</a:t>
            </a:r>
          </a:p>
          <a:p>
            <a:r>
              <a:rPr lang="en-US" sz="1400" u="none" dirty="0" smtClean="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smtClean="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a:t>
            </a:r>
            <a:r>
              <a:rPr lang="en-US" sz="1400" u="none" dirty="0" smtClean="0">
                <a:latin typeface="Courier New" panose="02070309020205020404" pitchFamily="49" charset="0"/>
                <a:cs typeface="Courier New" panose="02070309020205020404" pitchFamily="49" charset="0"/>
              </a:rPr>
              <a:t>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R E P O R T </a:t>
            </a:r>
          </a:p>
          <a:p>
            <a:r>
              <a:rPr lang="en-US" sz="1400" u="none" dirty="0" smtClean="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smtClean="0">
                <a:latin typeface="Courier New" panose="02070309020205020404" pitchFamily="49" charset="0"/>
                <a:cs typeface="Courier New" panose="02070309020205020404" pitchFamily="49" charset="0"/>
              </a:rPr>
              <a:t>PURPOSE AND SUMMARY </a:t>
            </a:r>
          </a:p>
          <a:p>
            <a:pPr algn="l"/>
            <a:r>
              <a:rPr lang="en-US" sz="1400" u="none" dirty="0" smtClean="0">
                <a:latin typeface="Courier New" panose="02070309020205020404" pitchFamily="49" charset="0"/>
                <a:cs typeface="Courier New" panose="02070309020205020404" pitchFamily="49" charset="0"/>
              </a:rPr>
              <a:t>The Republican ``Contract with America'' </a:t>
            </a:r>
            <a:r>
              <a:rPr lang="en-US" sz="1400" b="1" u="none" dirty="0" smtClean="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smtClean="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smtClean="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smtClean="0"/>
                <a:t>L</a:t>
              </a:r>
              <a:endParaRPr lang="es-MX" u="none" dirty="0"/>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smtClean="0"/>
                <a:t>L+</a:t>
              </a:r>
              <a:endParaRPr lang="es-MX" u="none" dirty="0"/>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smtClean="0"/>
                <a:t>L</a:t>
              </a:r>
              <a:endParaRPr lang="es-MX" u="none" dirty="0"/>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smtClean="0"/>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smtClean="0"/>
                <a:t>L+</a:t>
              </a:r>
              <a:endParaRPr lang="es-MX" u="none" dirty="0"/>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smtClean="0"/>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tuviera seguridad de que el gobernante futuro decidirá </a:t>
            </a:r>
            <a:r>
              <a:rPr lang="es-MX" altLang="es-MX" sz="3200" b="1" u="none">
                <a:solidFill>
                  <a:srgbClr val="009900"/>
                </a:solidFill>
                <a:latin typeface="Calibri" pitchFamily="34" charset="0"/>
              </a:rPr>
              <a:t>a su gusto</a:t>
            </a:r>
            <a:r>
              <a:rPr lang="es-MX" altLang="es-MX" sz="3200" u="none">
                <a:latin typeface="Calibri" pitchFamily="34" charset="0"/>
              </a:rPr>
              <a:t>, querrá darle todos los recursos del gobierno</a:t>
            </a:r>
            <a:endParaRPr lang="es-ES" altLang="es-MX" sz="3200" u="none">
              <a:latin typeface="Calibri" pitchFamily="34" charset="0"/>
            </a:endParaRPr>
          </a:p>
        </p:txBody>
      </p:sp>
      <p:sp>
        <p:nvSpPr>
          <p:cNvPr id="25604" name="Text Box 4"/>
          <p:cNvSpPr txBox="1">
            <a:spLocks noChangeArrowheads="1"/>
          </p:cNvSpPr>
          <p:nvPr/>
        </p:nvSpPr>
        <p:spPr bwMode="auto">
          <a:xfrm>
            <a:off x="533400" y="5668963"/>
            <a:ext cx="79454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está incierto, ¿qué hacer?</a:t>
            </a:r>
            <a:endParaRPr lang="es-ES" altLang="es-MX" sz="3200" u="none">
              <a:latin typeface="Calibri" pitchFamily="34" charset="0"/>
            </a:endParaRPr>
          </a:p>
        </p:txBody>
      </p:sp>
      <p:sp>
        <p:nvSpPr>
          <p:cNvPr id="25605" name="Text Box 5"/>
          <p:cNvSpPr txBox="1">
            <a:spLocks noChangeArrowheads="1"/>
          </p:cNvSpPr>
          <p:nvPr/>
        </p:nvSpPr>
        <p:spPr bwMode="auto">
          <a:xfrm>
            <a:off x="498475" y="4008438"/>
            <a:ext cx="79597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a:latin typeface="Calibri" pitchFamily="34" charset="0"/>
              </a:rPr>
              <a:t> Si estuviera seguro de que </a:t>
            </a:r>
            <a:r>
              <a:rPr lang="es-MX" altLang="es-MX" sz="3200" b="1" u="none">
                <a:solidFill>
                  <a:srgbClr val="CC0000"/>
                </a:solidFill>
                <a:latin typeface="Calibri" pitchFamily="34" charset="0"/>
              </a:rPr>
              <a:t>no</a:t>
            </a:r>
            <a:r>
              <a:rPr lang="es-MX" altLang="es-MX" sz="3200" u="none">
                <a:latin typeface="Calibri" pitchFamily="34" charset="0"/>
              </a:rPr>
              <a:t> decidirá a su gusto, querrá </a:t>
            </a:r>
            <a:r>
              <a:rPr lang="es-MX" altLang="es-MX" sz="3200" i="1" u="none">
                <a:latin typeface="Calibri" pitchFamily="34" charset="0"/>
              </a:rPr>
              <a:t>restarle</a:t>
            </a:r>
            <a:r>
              <a:rPr lang="es-MX" altLang="es-MX" sz="3200" u="none">
                <a:latin typeface="Calibri" pitchFamily="34" charset="0"/>
              </a:rPr>
              <a:t> recursos e imponer procedimientos engorrosos</a:t>
            </a:r>
            <a:endParaRPr lang="es-ES" altLang="es-MX" sz="3200" u="none">
              <a:latin typeface="Calibri" pitchFamily="34" charset="0"/>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r>
              <a:rPr lang="en-US" altLang="es-MX" sz="3200" u="none">
                <a:latin typeface="Garamond" pitchFamily="18" charset="0"/>
              </a:rPr>
              <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a:t>
            </a:r>
            <a:r>
              <a:rPr lang="es-MX" altLang="es-MX" sz="3200" u="none" dirty="0" smtClean="0">
                <a:latin typeface="Calibri" pitchFamily="34" charset="0"/>
              </a:rPr>
              <a:t>sobra?   </a:t>
            </a:r>
            <a:endParaRPr lang="es-MX" altLang="es-MX" sz="3200" u="none" dirty="0">
              <a:latin typeface="Calibri" pitchFamily="34" charset="0"/>
            </a:endParaRP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Un ejemplo: “notice and consent”</a:t>
            </a:r>
            <a:endParaRPr lang="es-ES" altLang="es-MX" sz="3200" u="none">
              <a:solidFill>
                <a:schemeClr val="tx2"/>
              </a:solidFill>
              <a:latin typeface="Garamond" pitchFamily="18" charset="0"/>
            </a:endParaRPr>
          </a:p>
        </p:txBody>
      </p:sp>
      <p:sp>
        <p:nvSpPr>
          <p:cNvPr id="76803" name="Text Box 3"/>
          <p:cNvSpPr txBox="1">
            <a:spLocks noChangeArrowheads="1"/>
          </p:cNvSpPr>
          <p:nvPr/>
        </p:nvSpPr>
        <p:spPr bwMode="auto">
          <a:xfrm>
            <a:off x="533400" y="1371600"/>
            <a:ext cx="8153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Fallo de la Suprema Corte de EUA (1973): </a:t>
            </a:r>
          </a:p>
          <a:p>
            <a:pPr algn="l">
              <a:spcBef>
                <a:spcPct val="50000"/>
              </a:spcBef>
            </a:pPr>
            <a:r>
              <a:rPr lang="en-US" altLang="es-MX" sz="3200" u="none">
                <a:latin typeface="Garamond" pitchFamily="18" charset="0"/>
              </a:rPr>
              <a:t>La decisión de tener o no un aborto es una “libertad civil” protegida por la constitución para toda mujer mayor de 16 años.</a:t>
            </a:r>
          </a:p>
        </p:txBody>
      </p:sp>
      <p:sp>
        <p:nvSpPr>
          <p:cNvPr id="270340" name="Text Box 4"/>
          <p:cNvSpPr txBox="1">
            <a:spLocks noChangeArrowheads="1"/>
          </p:cNvSpPr>
          <p:nvPr/>
        </p:nvSpPr>
        <p:spPr bwMode="auto">
          <a:xfrm>
            <a:off x="477838" y="4465638"/>
            <a:ext cx="815340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Pregunta: ¿debe el doctor </a:t>
            </a:r>
            <a:r>
              <a:rPr lang="en-US" altLang="es-MX" sz="3200" b="1" u="none">
                <a:latin typeface="Garamond" pitchFamily="18" charset="0"/>
              </a:rPr>
              <a:t>avisar</a:t>
            </a:r>
            <a:r>
              <a:rPr lang="en-US" altLang="es-MX" sz="3200" u="none">
                <a:latin typeface="Garamond" pitchFamily="18" charset="0"/>
              </a:rPr>
              <a:t> a y/o pedir </a:t>
            </a:r>
            <a:r>
              <a:rPr lang="en-US" altLang="es-MX" sz="3200" b="1" u="none">
                <a:latin typeface="Garamond" pitchFamily="18" charset="0"/>
              </a:rPr>
              <a:t>autorización</a:t>
            </a:r>
            <a:r>
              <a:rPr lang="en-US" altLang="es-MX" sz="3200" u="none">
                <a:latin typeface="Garamond" pitchFamily="18" charset="0"/>
              </a:rPr>
              <a:t> de los padres si la chica es menor?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40"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“viscosidad” del gob. representativo (Gerber)</a:t>
            </a:r>
            <a:endParaRPr lang="es-ES" altLang="es-MX" sz="3200" u="none">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spid="_x0000_s78868" name="Hoja de cálculo" r:id="rId3" imgW="5553313" imgH="4419838" progId="Excel.Sheet.8">
                  <p:embed/>
                </p:oleObj>
              </mc:Choice>
              <mc:Fallback>
                <p:oleObj name="Hoja de cálculo" r:id="rId3" imgW="5553313" imgH="4419838" progId="Excel.Sheet.8">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(1) Menor costo = mayor facilidad de que se imponga la mayoría</a:t>
            </a:r>
            <a:endParaRPr lang="es-ES" altLang="es-MX" sz="2000" u="none"/>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a:t>(2) Democ. representativa también sigue voluntad popular pero más lentamente</a:t>
            </a:r>
            <a:endParaRPr lang="es-ES" altLang="es-MX" sz="2000" u="non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2" name="Group 37"/>
          <p:cNvGrpSpPr>
            <a:grpSpLocks/>
          </p:cNvGrpSpPr>
          <p:nvPr/>
        </p:nvGrpSpPr>
        <p:grpSpPr bwMode="auto">
          <a:xfrm>
            <a:off x="4346575" y="1143000"/>
            <a:ext cx="1939925" cy="2662238"/>
            <a:chOff x="2738" y="720"/>
            <a:chExt cx="1222" cy="1677"/>
          </a:xfrm>
        </p:grpSpPr>
        <p:sp>
          <p:nvSpPr>
            <p:cNvPr id="7198" name="Rectangle 15"/>
            <p:cNvSpPr>
              <a:spLocks noChangeArrowheads="1"/>
            </p:cNvSpPr>
            <p:nvPr/>
          </p:nvSpPr>
          <p:spPr bwMode="auto">
            <a:xfrm>
              <a:off x="2738" y="720"/>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99" name="Text Box 3"/>
            <p:cNvSpPr txBox="1">
              <a:spLocks noChangeArrowheads="1"/>
            </p:cNvSpPr>
            <p:nvPr/>
          </p:nvSpPr>
          <p:spPr bwMode="auto">
            <a:xfrm>
              <a:off x="2813" y="1945"/>
              <a:ext cx="114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Nezahualcóyotl </a:t>
              </a:r>
              <a:br>
                <a:rPr lang="es-MX" altLang="es-MX" sz="2000" u="none">
                  <a:latin typeface="Calibri" pitchFamily="34" charset="0"/>
                </a:rPr>
              </a:br>
              <a:r>
                <a:rPr lang="es-MX" altLang="es-MX" sz="2000" u="none">
                  <a:latin typeface="Calibri" pitchFamily="34" charset="0"/>
                </a:rPr>
                <a:t>(1402-1472)</a:t>
              </a:r>
              <a:endParaRPr lang="es-ES" altLang="es-MX" sz="2000" u="none">
                <a:latin typeface="Calibri" pitchFamily="34" charset="0"/>
              </a:endParaRPr>
            </a:p>
          </p:txBody>
        </p:sp>
        <p:pic>
          <p:nvPicPr>
            <p:cNvPr id="7200" name="Picture 13" descr="C:\Documents and Settings\emagar\Mis documentos\Mis imágenes\nezahualcoyot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 y="816"/>
              <a:ext cx="98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r>
                <a:rPr lang="es-MX" altLang="es-MX" sz="2000" u="none" dirty="0">
                  <a:solidFill>
                    <a:srgbClr val="FFCC66"/>
                  </a:solidFill>
                  <a:latin typeface="Calibri" pitchFamily="34" charset="0"/>
                </a:rPr>
                <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a:t>
              </a:r>
              <a:r>
                <a:rPr lang="es-MX" altLang="es-MX" sz="2000" u="none" dirty="0" smtClean="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a:t>
                </a:r>
                <a:r>
                  <a:rPr lang="es-MX" altLang="es-MX" sz="2000" u="none" dirty="0" smtClean="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smtClean="0">
                    <a:solidFill>
                      <a:srgbClr val="FFCC66"/>
                    </a:solidFill>
                    <a:latin typeface="Calibri" pitchFamily="34" charset="0"/>
                  </a:rPr>
                  <a:t>Maduro</a:t>
                </a:r>
                <a:r>
                  <a:rPr lang="es-MX" altLang="es-MX" sz="2000" u="none" dirty="0">
                    <a:solidFill>
                      <a:srgbClr val="FFCC66"/>
                    </a:solidFill>
                    <a:latin typeface="Calibri" pitchFamily="34" charset="0"/>
                  </a:rPr>
                  <a:t/>
                </a:r>
                <a:br>
                  <a:rPr lang="es-MX" altLang="es-MX" sz="2000" u="none" dirty="0">
                    <a:solidFill>
                      <a:srgbClr val="FFCC66"/>
                    </a:solidFill>
                    <a:latin typeface="Calibri" pitchFamily="34" charset="0"/>
                  </a:rPr>
                </a:br>
                <a:r>
                  <a:rPr lang="es-MX" altLang="es-MX" sz="2000" u="none" dirty="0" smtClean="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5104</TotalTime>
  <Words>3627</Words>
  <Application>Microsoft Office PowerPoint</Application>
  <PresentationFormat>Presentación en pantalla (4:3)</PresentationFormat>
  <Paragraphs>473</Paragraphs>
  <Slides>84</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84</vt:i4>
      </vt:variant>
    </vt:vector>
  </HeadingPairs>
  <TitlesOfParts>
    <vt:vector size="86" baseType="lpstr">
      <vt:lpstr>Diseño predeterminado</vt:lpstr>
      <vt:lpstr>Hoja de cálculo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374</cp:revision>
  <cp:lastPrinted>2002-09-26T15:59:05Z</cp:lastPrinted>
  <dcterms:created xsi:type="dcterms:W3CDTF">2002-09-05T11:41:11Z</dcterms:created>
  <dcterms:modified xsi:type="dcterms:W3CDTF">2019-03-06T21:58:10Z</dcterms:modified>
</cp:coreProperties>
</file>